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xmlns=""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660"/>
  </p:normalViewPr>
  <p:slideViewPr>
    <p:cSldViewPr snapToGrid="0">
      <p:cViewPr>
        <p:scale>
          <a:sx n="57" d="100"/>
          <a:sy n="57" d="100"/>
        </p:scale>
        <p:origin x="-1770" y="-60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D1B91-3EE7-4BBC-B263-CDC659867756}" type="datetimeFigureOut">
              <a:rPr lang="en-US" smtClean="0"/>
              <a:pPr/>
              <a:t>01-Jul-19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7606FF-D266-4C1D-A568-1E7887CDAE02}" type="slidenum">
              <a:rPr lang="en-US" smtClean="0"/>
              <a:pPr/>
              <a:t>‹#›</a:t>
            </a:fld>
            <a:endParaRPr lang="en-US"/>
          </a:p>
        </p:txBody>
      </p:sp>
    </p:spTree>
    <p:extLst>
      <p:ext uri="{BB962C8B-B14F-4D97-AF65-F5344CB8AC3E}">
        <p14:creationId xmlns:p14="http://schemas.microsoft.com/office/powerpoint/2010/main" xmlns="" val="1573815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Radiology is broadly regarded as a science branch that utilizes radiant energy in the diagnosis and treatment of diseases. A scientist with specialty in radiology is referred to as a radiologist. The first images that were produced by radiology dates bac to 1895 by Rontgen and they were more of X-rays and they formed conventional radiology. This conventional radiography was inexpensive in its images as they could be cheaply obtained. However, this conventional radiology is disadvantageous as it has a limited range of the density that it is able to demonstrate and as well the use of ionization radiation poses danger. </a:t>
            </a:r>
          </a:p>
        </p:txBody>
      </p:sp>
      <p:sp>
        <p:nvSpPr>
          <p:cNvPr id="4" name="Slide Number Placeholder 3"/>
          <p:cNvSpPr>
            <a:spLocks noGrp="1"/>
          </p:cNvSpPr>
          <p:nvPr>
            <p:ph type="sldNum" sz="quarter" idx="5"/>
          </p:nvPr>
        </p:nvSpPr>
        <p:spPr/>
        <p:txBody>
          <a:bodyPr/>
          <a:lstStyle/>
          <a:p>
            <a:fld id="{CE7606FF-D266-4C1D-A568-1E7887CDAE02}" type="slidenum">
              <a:rPr lang="en-US" smtClean="0"/>
              <a:pPr/>
              <a:t>2</a:t>
            </a:fld>
            <a:endParaRPr lang="en-US"/>
          </a:p>
        </p:txBody>
      </p:sp>
    </p:spTree>
    <p:extLst>
      <p:ext uri="{BB962C8B-B14F-4D97-AF65-F5344CB8AC3E}">
        <p14:creationId xmlns:p14="http://schemas.microsoft.com/office/powerpoint/2010/main" xmlns="" val="3453118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 doses for radiation are high and therefore in every intended CT scan, there has to be a strict indicator. Ultrasonography is also a technique in radiology that is cheap and less harmless. Most physicians that are outside the field of radiology utilize ultrasonography. In the process of radiology, there is usage of ultrasound probes which utilize acoustic energy that is slightly above the human audible frequency in the production of images. There are no ionizing radiation that is accompanied in ultrasonography and therefore it makes it prevalent application in imaging of pregnant women and children. </a:t>
            </a:r>
          </a:p>
        </p:txBody>
      </p:sp>
      <p:sp>
        <p:nvSpPr>
          <p:cNvPr id="4" name="Slide Number Placeholder 3"/>
          <p:cNvSpPr>
            <a:spLocks noGrp="1"/>
          </p:cNvSpPr>
          <p:nvPr>
            <p:ph type="sldNum" sz="quarter" idx="5"/>
          </p:nvPr>
        </p:nvSpPr>
        <p:spPr/>
        <p:txBody>
          <a:bodyPr/>
          <a:lstStyle/>
          <a:p>
            <a:fld id="{CE7606FF-D266-4C1D-A568-1E7887CDAE02}" type="slidenum">
              <a:rPr lang="en-US" smtClean="0"/>
              <a:pPr/>
              <a:t>3</a:t>
            </a:fld>
            <a:endParaRPr lang="en-US"/>
          </a:p>
        </p:txBody>
      </p:sp>
    </p:spTree>
    <p:extLst>
      <p:ext uri="{BB962C8B-B14F-4D97-AF65-F5344CB8AC3E}">
        <p14:creationId xmlns:p14="http://schemas.microsoft.com/office/powerpoint/2010/main" xmlns="" val="3019008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Interventional radiology involves the use of imaging which aids in the insertion of objects into the body. It involves the application of other techniques like the CT scans, Ultrasound and Magnetic Resonance imaging. The radiologists in interventional radiology are involved in the treatment of cancers, artery as well as vein blockages, uterine fibroid, back pains , problems of the liver and kidney problems. Doctors may make no incisions or as well they make very small incisions . </a:t>
            </a:r>
          </a:p>
        </p:txBody>
      </p:sp>
      <p:sp>
        <p:nvSpPr>
          <p:cNvPr id="4" name="Slide Number Placeholder 3"/>
          <p:cNvSpPr>
            <a:spLocks noGrp="1"/>
          </p:cNvSpPr>
          <p:nvPr>
            <p:ph type="sldNum" sz="quarter" idx="5"/>
          </p:nvPr>
        </p:nvSpPr>
        <p:spPr/>
        <p:txBody>
          <a:bodyPr/>
          <a:lstStyle/>
          <a:p>
            <a:fld id="{CE7606FF-D266-4C1D-A568-1E7887CDAE02}" type="slidenum">
              <a:rPr lang="en-US" smtClean="0"/>
              <a:pPr/>
              <a:t>4</a:t>
            </a:fld>
            <a:endParaRPr lang="en-US"/>
          </a:p>
        </p:txBody>
      </p:sp>
    </p:spTree>
    <p:extLst>
      <p:ext uri="{BB962C8B-B14F-4D97-AF65-F5344CB8AC3E}">
        <p14:creationId xmlns:p14="http://schemas.microsoft.com/office/powerpoint/2010/main" xmlns="" val="346604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general rule, any procedure will be considered surgical when it involves the cutting of the tissues of the patient as well as closing of a wound that was previously sustained. However, there are other procedures like angioplasty and endoscopy which do not fall into this category but are sometimes considered surgery since they involve the common surgical procedures or are done in surgical environments like sterile environment, use of antiseptics, anesthesia and other typical surgical equipment. </a:t>
            </a:r>
          </a:p>
        </p:txBody>
      </p:sp>
      <p:sp>
        <p:nvSpPr>
          <p:cNvPr id="4" name="Slide Number Placeholder 3"/>
          <p:cNvSpPr>
            <a:spLocks noGrp="1"/>
          </p:cNvSpPr>
          <p:nvPr>
            <p:ph type="sldNum" sz="quarter" idx="5"/>
          </p:nvPr>
        </p:nvSpPr>
        <p:spPr/>
        <p:txBody>
          <a:bodyPr/>
          <a:lstStyle/>
          <a:p>
            <a:fld id="{CE7606FF-D266-4C1D-A568-1E7887CDAE02}" type="slidenum">
              <a:rPr lang="en-US" smtClean="0"/>
              <a:pPr/>
              <a:t>5</a:t>
            </a:fld>
            <a:endParaRPr lang="en-US"/>
          </a:p>
        </p:txBody>
      </p:sp>
    </p:spTree>
    <p:extLst>
      <p:ext uri="{BB962C8B-B14F-4D97-AF65-F5344CB8AC3E}">
        <p14:creationId xmlns:p14="http://schemas.microsoft.com/office/powerpoint/2010/main" xmlns="" val="658232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different types of surgical procedures are mainly categorized from their urgency, type of procedure, the system of the body involved, the degree of invasion and the special instrument used. Elective surgery is done based on timing and it is done to correct a condition that is not life-threatening. Non-elective surgery is done so that a permanent disability can be avoided. Explorative surgery is done based on purpose. It is done to confirm a diagnosis of a certain condition. Cosmetic surgery as well is done based on purpose and that is the improvement of the appearance of an already normal organ structure. </a:t>
            </a:r>
          </a:p>
        </p:txBody>
      </p:sp>
      <p:sp>
        <p:nvSpPr>
          <p:cNvPr id="4" name="Slide Number Placeholder 3"/>
          <p:cNvSpPr>
            <a:spLocks noGrp="1"/>
          </p:cNvSpPr>
          <p:nvPr>
            <p:ph type="sldNum" sz="quarter" idx="5"/>
          </p:nvPr>
        </p:nvSpPr>
        <p:spPr/>
        <p:txBody>
          <a:bodyPr/>
          <a:lstStyle/>
          <a:p>
            <a:fld id="{CE7606FF-D266-4C1D-A568-1E7887CDAE02}" type="slidenum">
              <a:rPr lang="en-US" smtClean="0"/>
              <a:pPr/>
              <a:t>6</a:t>
            </a:fld>
            <a:endParaRPr lang="en-US"/>
          </a:p>
        </p:txBody>
      </p:sp>
    </p:spTree>
    <p:extLst>
      <p:ext uri="{BB962C8B-B14F-4D97-AF65-F5344CB8AC3E}">
        <p14:creationId xmlns:p14="http://schemas.microsoft.com/office/powerpoint/2010/main" xmlns="" val="2197641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the names of the surgical procedures ae denoted with some suffixes to indicate the meaning. For instance, gastrectomy ends with the suffix -</a:t>
            </a:r>
            <a:r>
              <a:rPr lang="en-US" dirty="0" err="1"/>
              <a:t>ectomy</a:t>
            </a:r>
            <a:r>
              <a:rPr lang="en-US" dirty="0"/>
              <a:t> which means the removal of part of a body. </a:t>
            </a:r>
            <a:r>
              <a:rPr lang="en-US" dirty="0" err="1"/>
              <a:t>Gasto</a:t>
            </a:r>
            <a:r>
              <a:rPr lang="en-US" dirty="0"/>
              <a:t>- refers to stomach and thus, gastrectomy is the surgical removal of stomach. Besides, </a:t>
            </a:r>
            <a:r>
              <a:rPr lang="en-US" dirty="0" err="1"/>
              <a:t>otomy</a:t>
            </a:r>
            <a:r>
              <a:rPr lang="en-US" dirty="0"/>
              <a:t> refers to cutting into a body part. Gastrotomy is therefore cutting into and does not necessarily mean removing the stomach. </a:t>
            </a:r>
          </a:p>
        </p:txBody>
      </p:sp>
      <p:sp>
        <p:nvSpPr>
          <p:cNvPr id="4" name="Slide Number Placeholder 3"/>
          <p:cNvSpPr>
            <a:spLocks noGrp="1"/>
          </p:cNvSpPr>
          <p:nvPr>
            <p:ph type="sldNum" sz="quarter" idx="5"/>
          </p:nvPr>
        </p:nvSpPr>
        <p:spPr/>
        <p:txBody>
          <a:bodyPr/>
          <a:lstStyle/>
          <a:p>
            <a:fld id="{CE7606FF-D266-4C1D-A568-1E7887CDAE02}" type="slidenum">
              <a:rPr lang="en-US" smtClean="0"/>
              <a:pPr/>
              <a:t>7</a:t>
            </a:fld>
            <a:endParaRPr lang="en-US"/>
          </a:p>
        </p:txBody>
      </p:sp>
    </p:spTree>
    <p:extLst>
      <p:ext uri="{BB962C8B-B14F-4D97-AF65-F5344CB8AC3E}">
        <p14:creationId xmlns:p14="http://schemas.microsoft.com/office/powerpoint/2010/main" xmlns="" val="477598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patient surgeries are performed in healthcare facilities. In hospitals, operating theaters is used as the location for the operation and the use of operation equipment. There has to be a operating table for surgery. The preoperative care is the medical examination that has to be done on the patient prior to surgery. The physical status of a patient ha o be rated according to the stipulations put forward by ASA classification of physical status. Some systems in medical practices have routinely established the chest x=ray performance before a person undergoes a surgical procedure. In the staging for surgery, the preparations for surgery are done like the changing of clothes and recording of some vital signs. There is administration of anesthesia which prevents pain  during the surgery. During surgery, an incision is made to access the site for surgery. During this process, there can be clamping of cauterization of blood vessels so as bleeding is prevented. After the surgery is over, the patient is then transferred to </a:t>
            </a:r>
            <a:r>
              <a:rPr lang="en-US" dirty="0" err="1"/>
              <a:t>te</a:t>
            </a:r>
            <a:r>
              <a:rPr lang="en-US" dirty="0"/>
              <a:t> unit of post-anesthesia care. </a:t>
            </a:r>
          </a:p>
        </p:txBody>
      </p:sp>
      <p:sp>
        <p:nvSpPr>
          <p:cNvPr id="4" name="Slide Number Placeholder 3"/>
          <p:cNvSpPr>
            <a:spLocks noGrp="1"/>
          </p:cNvSpPr>
          <p:nvPr>
            <p:ph type="sldNum" sz="quarter" idx="5"/>
          </p:nvPr>
        </p:nvSpPr>
        <p:spPr/>
        <p:txBody>
          <a:bodyPr/>
          <a:lstStyle/>
          <a:p>
            <a:fld id="{CE7606FF-D266-4C1D-A568-1E7887CDAE02}" type="slidenum">
              <a:rPr lang="en-US" smtClean="0"/>
              <a:pPr/>
              <a:t>8</a:t>
            </a:fld>
            <a:endParaRPr lang="en-US"/>
          </a:p>
        </p:txBody>
      </p:sp>
    </p:spTree>
    <p:extLst>
      <p:ext uri="{BB962C8B-B14F-4D97-AF65-F5344CB8AC3E}">
        <p14:creationId xmlns:p14="http://schemas.microsoft.com/office/powerpoint/2010/main" xmlns="" val="2134191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oral cavity can form one of the worst pains that an individual can experience due to problems. For better health there should be routine check up for any problem. The oral cavity requires oral hygiene which is the practice of keeping the mouth clean and free from any disease and bad breath. There needs to be regular brushing and cleaning of teeth. The oral hygiene should be carried out regularly so that there can be prevention of any dental disease. </a:t>
            </a:r>
          </a:p>
        </p:txBody>
      </p:sp>
      <p:sp>
        <p:nvSpPr>
          <p:cNvPr id="4" name="Slide Number Placeholder 3"/>
          <p:cNvSpPr>
            <a:spLocks noGrp="1"/>
          </p:cNvSpPr>
          <p:nvPr>
            <p:ph type="sldNum" sz="quarter" idx="5"/>
          </p:nvPr>
        </p:nvSpPr>
        <p:spPr/>
        <p:txBody>
          <a:bodyPr/>
          <a:lstStyle/>
          <a:p>
            <a:fld id="{CE7606FF-D266-4C1D-A568-1E7887CDAE02}" type="slidenum">
              <a:rPr lang="en-US" smtClean="0"/>
              <a:pPr/>
              <a:t>9</a:t>
            </a:fld>
            <a:endParaRPr lang="en-US"/>
          </a:p>
        </p:txBody>
      </p:sp>
    </p:spTree>
    <p:extLst>
      <p:ext uri="{BB962C8B-B14F-4D97-AF65-F5344CB8AC3E}">
        <p14:creationId xmlns:p14="http://schemas.microsoft.com/office/powerpoint/2010/main" xmlns="" val="787219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surgical procedures that can be done on the oral cavity. Root canal treatment involves pulpotomy, which is the opening of the pulp chamber so as an infection can be allowed to drain. It also involves pulpectomy, which is the removal of the pulp from the pulp chamber so that pain can be temporarily be relieved. Apicoectomy is the resection of the root end since the root canal alone can relieve pain and thus entering through the gingiva can aid in surgery and removal of the material that is diseased. Apicoectomy can be done by extraction of </a:t>
            </a:r>
            <a:r>
              <a:rPr lang="en-US" dirty="0" err="1"/>
              <a:t>Fiberotomy</a:t>
            </a:r>
            <a:r>
              <a:rPr lang="en-US" dirty="0"/>
              <a:t>. </a:t>
            </a:r>
          </a:p>
        </p:txBody>
      </p:sp>
      <p:sp>
        <p:nvSpPr>
          <p:cNvPr id="4" name="Slide Number Placeholder 3"/>
          <p:cNvSpPr>
            <a:spLocks noGrp="1"/>
          </p:cNvSpPr>
          <p:nvPr>
            <p:ph type="sldNum" sz="quarter" idx="5"/>
          </p:nvPr>
        </p:nvSpPr>
        <p:spPr/>
        <p:txBody>
          <a:bodyPr/>
          <a:lstStyle/>
          <a:p>
            <a:fld id="{CE7606FF-D266-4C1D-A568-1E7887CDAE02}" type="slidenum">
              <a:rPr lang="en-US" smtClean="0"/>
              <a:pPr/>
              <a:t>10</a:t>
            </a:fld>
            <a:endParaRPr lang="en-US"/>
          </a:p>
        </p:txBody>
      </p:sp>
    </p:spTree>
    <p:extLst>
      <p:ext uri="{BB962C8B-B14F-4D97-AF65-F5344CB8AC3E}">
        <p14:creationId xmlns:p14="http://schemas.microsoft.com/office/powerpoint/2010/main" xmlns="" val="3449034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American Dental Association, people need to visit dentists regularly, but the frequency will depend on the personal needs. There are people who need to go there frequently while others can visit even once a year. There can be x-rays and identification of dental plaque as routine check-up for the oral cavity. </a:t>
            </a:r>
          </a:p>
        </p:txBody>
      </p:sp>
      <p:sp>
        <p:nvSpPr>
          <p:cNvPr id="4" name="Slide Number Placeholder 3"/>
          <p:cNvSpPr>
            <a:spLocks noGrp="1"/>
          </p:cNvSpPr>
          <p:nvPr>
            <p:ph type="sldNum" sz="quarter" idx="5"/>
          </p:nvPr>
        </p:nvSpPr>
        <p:spPr/>
        <p:txBody>
          <a:bodyPr/>
          <a:lstStyle/>
          <a:p>
            <a:fld id="{CE7606FF-D266-4C1D-A568-1E7887CDAE02}" type="slidenum">
              <a:rPr lang="en-US" smtClean="0"/>
              <a:pPr/>
              <a:t>11</a:t>
            </a:fld>
            <a:endParaRPr lang="en-US"/>
          </a:p>
        </p:txBody>
      </p:sp>
    </p:spTree>
    <p:extLst>
      <p:ext uri="{BB962C8B-B14F-4D97-AF65-F5344CB8AC3E}">
        <p14:creationId xmlns:p14="http://schemas.microsoft.com/office/powerpoint/2010/main" xmlns="" val="2866791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American Dental Association, people need to visit dentists regularly, but the frequency will depend on the personal needs. There are people who need to go there frequently while others can visit even once a year. There can be x-rays and identification of dental plaque as routine check-up for the oral cavity. </a:t>
            </a:r>
          </a:p>
        </p:txBody>
      </p:sp>
      <p:sp>
        <p:nvSpPr>
          <p:cNvPr id="4" name="Slide Number Placeholder 3"/>
          <p:cNvSpPr>
            <a:spLocks noGrp="1"/>
          </p:cNvSpPr>
          <p:nvPr>
            <p:ph type="sldNum" sz="quarter" idx="5"/>
          </p:nvPr>
        </p:nvSpPr>
        <p:spPr/>
        <p:txBody>
          <a:bodyPr/>
          <a:lstStyle/>
          <a:p>
            <a:fld id="{CE7606FF-D266-4C1D-A568-1E7887CDAE02}" type="slidenum">
              <a:rPr lang="en-US" smtClean="0"/>
              <a:pPr/>
              <a:t>12</a:t>
            </a:fld>
            <a:endParaRPr lang="en-US"/>
          </a:p>
        </p:txBody>
      </p:sp>
    </p:spTree>
    <p:extLst>
      <p:ext uri="{BB962C8B-B14F-4D97-AF65-F5344CB8AC3E}">
        <p14:creationId xmlns:p14="http://schemas.microsoft.com/office/powerpoint/2010/main" xmlns="" val="2715881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xmlns=""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xmlns=""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B1EC0D64-8D02-4E4B-9C4B-48BB94138337}"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661651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spTree>
    <p:extLst>
      <p:ext uri="{BB962C8B-B14F-4D97-AF65-F5344CB8AC3E}">
        <p14:creationId xmlns:p14="http://schemas.microsoft.com/office/powerpoint/2010/main" xmlns="" val="3830742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24493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0F443D-6159-4A60-AC84-83F736EC30BC}" type="datetimeFigureOut">
              <a:rPr lang="en-US" smtClean="0"/>
              <a:pPr/>
              <a:t>01-Jul-19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C0D64-8D02-4E4B-9C4B-48BB94138337}" type="slidenum">
              <a:rPr lang="en-US" smtClean="0"/>
              <a:pPr/>
              <a:t>‹#›</a:t>
            </a:fld>
            <a:endParaRPr lang="en-US"/>
          </a:p>
        </p:txBody>
      </p:sp>
    </p:spTree>
    <p:extLst>
      <p:ext uri="{BB962C8B-B14F-4D97-AF65-F5344CB8AC3E}">
        <p14:creationId xmlns:p14="http://schemas.microsoft.com/office/powerpoint/2010/main" xmlns="" val="3960297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0F443D-6159-4A60-AC84-83F736EC30BC}" type="datetimeFigureOut">
              <a:rPr lang="en-US" smtClean="0"/>
              <a:pPr/>
              <a:t>01-Jul-19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EC0D64-8D02-4E4B-9C4B-48BB94138337}"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817737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0F443D-6159-4A60-AC84-83F736EC30BC}" type="datetimeFigureOut">
              <a:rPr lang="en-US" smtClean="0"/>
              <a:pPr/>
              <a:t>01-Jul-19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EC0D64-8D02-4E4B-9C4B-48BB94138337}"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742820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0F443D-6159-4A60-AC84-83F736EC30BC}" type="datetimeFigureOut">
              <a:rPr lang="en-US" smtClean="0"/>
              <a:pPr/>
              <a:t>01-Jul-19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EC0D64-8D02-4E4B-9C4B-48BB94138337}" type="slidenum">
              <a:rPr lang="en-US" smtClean="0"/>
              <a:pPr/>
              <a:t>‹#›</a:t>
            </a:fld>
            <a:endParaRPr lang="en-US"/>
          </a:p>
        </p:txBody>
      </p:sp>
    </p:spTree>
    <p:extLst>
      <p:ext uri="{BB962C8B-B14F-4D97-AF65-F5344CB8AC3E}">
        <p14:creationId xmlns:p14="http://schemas.microsoft.com/office/powerpoint/2010/main" xmlns="" val="2223941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0F443D-6159-4A60-AC84-83F736EC30BC}" type="datetimeFigureOut">
              <a:rPr lang="en-US" smtClean="0"/>
              <a:pPr/>
              <a:t>01-Jul-19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C0D64-8D02-4E4B-9C4B-48BB94138337}"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040885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0F443D-6159-4A60-AC84-83F736EC30BC}" type="datetimeFigureOut">
              <a:rPr lang="en-US" smtClean="0"/>
              <a:pPr/>
              <a:t>01-Jul-19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C0D64-8D02-4E4B-9C4B-48BB94138337}" type="slidenum">
              <a:rPr lang="en-US" smtClean="0"/>
              <a:pPr/>
              <a:t>‹#›</a:t>
            </a:fld>
            <a:endParaRPr lang="en-US"/>
          </a:p>
        </p:txBody>
      </p:sp>
    </p:spTree>
    <p:extLst>
      <p:ext uri="{BB962C8B-B14F-4D97-AF65-F5344CB8AC3E}">
        <p14:creationId xmlns:p14="http://schemas.microsoft.com/office/powerpoint/2010/main" xmlns="" val="3950501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0F443D-6159-4A60-AC84-83F736EC30BC}" type="datetimeFigureOut">
              <a:rPr lang="en-US" smtClean="0"/>
              <a:pPr/>
              <a:t>01-Jul-19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EC0D64-8D02-4E4B-9C4B-48BB94138337}" type="slidenum">
              <a:rPr lang="en-US" smtClean="0"/>
              <a:pPr/>
              <a:t>‹#›</a:t>
            </a:fld>
            <a:endParaRPr lang="en-US"/>
          </a:p>
        </p:txBody>
      </p:sp>
    </p:spTree>
    <p:extLst>
      <p:ext uri="{BB962C8B-B14F-4D97-AF65-F5344CB8AC3E}">
        <p14:creationId xmlns:p14="http://schemas.microsoft.com/office/powerpoint/2010/main" xmlns="" val="3361623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028903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186853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spTree>
    <p:extLst>
      <p:ext uri="{BB962C8B-B14F-4D97-AF65-F5344CB8AC3E}">
        <p14:creationId xmlns:p14="http://schemas.microsoft.com/office/powerpoint/2010/main" xmlns="" val="3941268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86762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055861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766153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0F443D-6159-4A60-AC84-83F736EC30BC}" type="datetimeFigureOut">
              <a:rPr lang="en-US" smtClean="0"/>
              <a:pPr/>
              <a:t>01-Jul-19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EC0D64-8D02-4E4B-9C4B-48BB94138337}"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987045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xmlns=""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xmlns=""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00F443D-6159-4A60-AC84-83F736EC30BC}" type="datetimeFigureOut">
              <a:rPr lang="en-US" smtClean="0"/>
              <a:pPr/>
              <a:t>01-Jul-19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1EC0D64-8D02-4E4B-9C4B-48BB94138337}" type="slidenum">
              <a:rPr lang="en-US" smtClean="0"/>
              <a:pPr/>
              <a:t>‹#›</a:t>
            </a:fld>
            <a:endParaRPr lang="en-US"/>
          </a:p>
        </p:txBody>
      </p:sp>
    </p:spTree>
    <p:extLst>
      <p:ext uri="{BB962C8B-B14F-4D97-AF65-F5344CB8AC3E}">
        <p14:creationId xmlns:p14="http://schemas.microsoft.com/office/powerpoint/2010/main" xmlns="" val="11031653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hyperlink" Target="http://www.iaas-med.com/files/historical/DaySurgery.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en.wikipedia.org/wiki/Special:BookSources/978-989-20-0234-7" TargetMode="External"/><Relationship Id="rId4" Type="http://schemas.openxmlformats.org/officeDocument/2006/relationships/hyperlink" Target="https://en.wikipedia.org/wiki/International_Standard_Book_Numb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19EB59-3174-46BF-8F9A-C7268971B20C}"/>
              </a:ext>
            </a:extLst>
          </p:cNvPr>
          <p:cNvSpPr>
            <a:spLocks noGrp="1"/>
          </p:cNvSpPr>
          <p:nvPr>
            <p:ph type="ctrTitle"/>
          </p:nvPr>
        </p:nvSpPr>
        <p:spPr>
          <a:xfrm>
            <a:off x="1921934" y="1524002"/>
            <a:ext cx="5308866" cy="524932"/>
          </a:xfrm>
        </p:spPr>
        <p:txBody>
          <a:bodyPr/>
          <a:lstStyle/>
          <a:p>
            <a:r>
              <a:rPr lang="en-US" sz="2800" dirty="0">
                <a:latin typeface="Times New Roman" panose="02020603050405020304" pitchFamily="18" charset="0"/>
                <a:cs typeface="Times New Roman" panose="02020603050405020304" pitchFamily="18" charset="0"/>
              </a:rPr>
              <a:t>Running head: Information Systems </a:t>
            </a:r>
          </a:p>
        </p:txBody>
      </p:sp>
      <p:sp>
        <p:nvSpPr>
          <p:cNvPr id="3" name="Subtitle 2">
            <a:extLst>
              <a:ext uri="{FF2B5EF4-FFF2-40B4-BE49-F238E27FC236}">
                <a16:creationId xmlns:a16="http://schemas.microsoft.com/office/drawing/2014/main" xmlns="" id="{2A4D55FB-B4C8-47B7-9776-49D59C3893F0}"/>
              </a:ext>
            </a:extLst>
          </p:cNvPr>
          <p:cNvSpPr>
            <a:spLocks noGrp="1"/>
          </p:cNvSpPr>
          <p:nvPr>
            <p:ph type="subTitle" idx="1"/>
          </p:nvPr>
        </p:nvSpPr>
        <p:spPr>
          <a:xfrm>
            <a:off x="1921934" y="2285999"/>
            <a:ext cx="5308866" cy="2689979"/>
          </a:xfrm>
        </p:spPr>
        <p:txBody>
          <a:bodyPr>
            <a:normAutofit/>
          </a:bodyPr>
          <a:lstStyle/>
          <a:p>
            <a:r>
              <a:rPr lang="en-US" dirty="0" smtClean="0">
                <a:latin typeface="Times New Roman" panose="02020603050405020304" pitchFamily="18" charset="0"/>
                <a:cs typeface="Times New Roman" panose="02020603050405020304" pitchFamily="18" charset="0"/>
              </a:rPr>
              <a:t>Distinct </a:t>
            </a:r>
            <a:r>
              <a:rPr lang="en-US" dirty="0">
                <a:latin typeface="Times New Roman" panose="02020603050405020304" pitchFamily="18" charset="0"/>
                <a:cs typeface="Times New Roman" panose="02020603050405020304" pitchFamily="18" charset="0"/>
              </a:rPr>
              <a:t>Information Systems </a:t>
            </a:r>
          </a:p>
          <a:p>
            <a:r>
              <a:rPr lang="en-US" dirty="0">
                <a:latin typeface="Times New Roman" panose="02020603050405020304" pitchFamily="18" charset="0"/>
                <a:cs typeface="Times New Roman" panose="02020603050405020304" pitchFamily="18" charset="0"/>
              </a:rPr>
              <a:t>Student’s Name </a:t>
            </a:r>
          </a:p>
          <a:p>
            <a:r>
              <a:rPr lang="en-US" dirty="0">
                <a:latin typeface="Times New Roman" panose="02020603050405020304" pitchFamily="18" charset="0"/>
                <a:cs typeface="Times New Roman" panose="02020603050405020304" pitchFamily="18" charset="0"/>
              </a:rPr>
              <a:t>Institutional Affiliation </a:t>
            </a:r>
          </a:p>
          <a:p>
            <a:r>
              <a:rPr lang="en-US"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xmlns="" val="1685790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74DB67-53A6-4E1C-B1B3-76532CE082C3}"/>
              </a:ext>
            </a:extLst>
          </p:cNvPr>
          <p:cNvSpPr>
            <a:spLocks noGrp="1"/>
          </p:cNvSpPr>
          <p:nvPr>
            <p:ph type="title"/>
          </p:nvPr>
        </p:nvSpPr>
        <p:spPr>
          <a:xfrm>
            <a:off x="1176866" y="556592"/>
            <a:ext cx="6798734" cy="569844"/>
          </a:xfrm>
        </p:spPr>
        <p:txBody>
          <a:bodyPr>
            <a:normAutofit/>
          </a:bodyPr>
          <a:lstStyle/>
          <a:p>
            <a:r>
              <a:rPr lang="en-US" sz="2800" dirty="0">
                <a:latin typeface="Times New Roman" panose="02020603050405020304" pitchFamily="18" charset="0"/>
                <a:cs typeface="Times New Roman" panose="02020603050405020304" pitchFamily="18" charset="0"/>
              </a:rPr>
              <a:t>Radiology </a:t>
            </a:r>
          </a:p>
        </p:txBody>
      </p:sp>
      <p:sp>
        <p:nvSpPr>
          <p:cNvPr id="3" name="Content Placeholder 2">
            <a:extLst>
              <a:ext uri="{FF2B5EF4-FFF2-40B4-BE49-F238E27FC236}">
                <a16:creationId xmlns:a16="http://schemas.microsoft.com/office/drawing/2014/main" xmlns="" id="{360A4929-636D-4B73-9D2E-DA4E2322F9CF}"/>
              </a:ext>
            </a:extLst>
          </p:cNvPr>
          <p:cNvSpPr>
            <a:spLocks noGrp="1"/>
          </p:cNvSpPr>
          <p:nvPr>
            <p:ph idx="1"/>
          </p:nvPr>
        </p:nvSpPr>
        <p:spPr>
          <a:xfrm>
            <a:off x="1176865" y="1126436"/>
            <a:ext cx="6798736" cy="4996067"/>
          </a:xfrm>
        </p:spPr>
        <p:txBody>
          <a:bodyPr/>
          <a:lstStyle/>
          <a:p>
            <a:r>
              <a:rPr lang="en-US" sz="2000" dirty="0">
                <a:latin typeface="Times New Roman" panose="02020603050405020304" pitchFamily="18" charset="0"/>
                <a:cs typeface="Times New Roman" panose="02020603050405020304" pitchFamily="18" charset="0"/>
              </a:rPr>
              <a:t>Definition: Radiology is the use of medical imaging specialty </a:t>
            </a:r>
            <a:r>
              <a:rPr lang="en-US" sz="2000" dirty="0" smtClean="0">
                <a:latin typeface="Times New Roman" panose="02020603050405020304" pitchFamily="18" charset="0"/>
                <a:cs typeface="Times New Roman" panose="02020603050405020304" pitchFamily="18" charset="0"/>
              </a:rPr>
              <a:t>when it comes to</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diagnosis and treatment of diseases in the body. </a:t>
            </a:r>
          </a:p>
          <a:p>
            <a:r>
              <a:rPr lang="en-US" sz="2000" dirty="0">
                <a:latin typeface="Times New Roman" panose="02020603050405020304" pitchFamily="18" charset="0"/>
                <a:cs typeface="Times New Roman" panose="02020603050405020304" pitchFamily="18" charset="0"/>
              </a:rPr>
              <a:t>Radiology in practice involves different healthcare professionals coming together and accomplishing radiology as a team.</a:t>
            </a:r>
          </a:p>
          <a:p>
            <a:r>
              <a:rPr lang="en-US" sz="2000" dirty="0">
                <a:latin typeface="Times New Roman" panose="02020603050405020304" pitchFamily="18" charset="0"/>
                <a:cs typeface="Times New Roman" panose="02020603050405020304" pitchFamily="18" charset="0"/>
              </a:rPr>
              <a:t>The different types of techniques involve the use of radiology in their imaging activities. </a:t>
            </a:r>
          </a:p>
          <a:p>
            <a:r>
              <a:rPr lang="en-US" sz="2000" dirty="0">
                <a:latin typeface="Times New Roman" panose="02020603050405020304" pitchFamily="18" charset="0"/>
                <a:cs typeface="Times New Roman" panose="02020603050405020304" pitchFamily="18" charset="0"/>
              </a:rPr>
              <a:t>Radiography, X-ray, Ultrasound, positron emission tomography and computed tomography are all techniques that involve radiology.  </a:t>
            </a:r>
          </a:p>
          <a:p>
            <a:r>
              <a:rPr lang="en-US" sz="2000" dirty="0">
                <a:latin typeface="Times New Roman" panose="02020603050405020304" pitchFamily="18" charset="0"/>
                <a:cs typeface="Times New Roman" panose="02020603050405020304" pitchFamily="18" charset="0"/>
              </a:rPr>
              <a:t>Radiology is broadly </a:t>
            </a:r>
            <a:r>
              <a:rPr lang="en-US" sz="2000" dirty="0" smtClean="0">
                <a:latin typeface="Times New Roman" panose="02020603050405020304" pitchFamily="18" charset="0"/>
                <a:cs typeface="Times New Roman" panose="02020603050405020304" pitchFamily="18" charset="0"/>
              </a:rPr>
              <a:t>categorized</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into two; </a:t>
            </a:r>
            <a:r>
              <a:rPr lang="en-US" sz="2000" dirty="0" smtClean="0">
                <a:latin typeface="Times New Roman" panose="02020603050405020304" pitchFamily="18" charset="0"/>
                <a:cs typeface="Times New Roman" panose="02020603050405020304" pitchFamily="18" charset="0"/>
              </a:rPr>
              <a:t>Interventional radiology</a:t>
            </a:r>
            <a:r>
              <a:rPr lang="en-U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and </a:t>
            </a:r>
            <a:r>
              <a:rPr lang="en-US" sz="2000" dirty="0" smtClean="0">
                <a:latin typeface="Times New Roman" panose="02020603050405020304" pitchFamily="18" charset="0"/>
                <a:cs typeface="Times New Roman" panose="02020603050405020304" pitchFamily="18" charset="0"/>
              </a:rPr>
              <a:t>Diagnostic </a:t>
            </a:r>
            <a:r>
              <a:rPr lang="en-US" sz="2000" dirty="0" smtClean="0">
                <a:latin typeface="Times New Roman" panose="02020603050405020304" pitchFamily="18" charset="0"/>
                <a:cs typeface="Times New Roman" panose="02020603050405020304" pitchFamily="18" charset="0"/>
              </a:rPr>
              <a:t>radiology. </a:t>
            </a:r>
            <a:endParaRPr lang="en-US" sz="20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37966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653143"/>
            <a:ext cx="6798734" cy="685801"/>
          </a:xfrm>
        </p:spPr>
        <p:txBody>
          <a:bodyPr>
            <a:normAutofit/>
          </a:bodyPr>
          <a:lstStyle/>
          <a:p>
            <a:r>
              <a:rPr lang="en-US" sz="2800" dirty="0">
                <a:latin typeface="Times New Roman" panose="02020603050405020304" pitchFamily="18" charset="0"/>
                <a:cs typeface="Times New Roman" panose="02020603050405020304" pitchFamily="18" charset="0"/>
              </a:rPr>
              <a:t>Diagnostic radiology </a:t>
            </a:r>
          </a:p>
        </p:txBody>
      </p:sp>
      <p:sp>
        <p:nvSpPr>
          <p:cNvPr id="3" name="Content Placeholder 2">
            <a:extLst>
              <a:ext uri="{FF2B5EF4-FFF2-40B4-BE49-F238E27FC236}">
                <a16:creationId xmlns:a16="http://schemas.microsoft.com/office/drawing/2014/main" xmlns="" id="{1EB14365-A460-44BC-95E7-5E84CAA4878A}"/>
              </a:ext>
            </a:extLst>
          </p:cNvPr>
          <p:cNvSpPr>
            <a:spLocks noGrp="1"/>
          </p:cNvSpPr>
          <p:nvPr>
            <p:ph idx="1"/>
          </p:nvPr>
        </p:nvSpPr>
        <p:spPr>
          <a:xfrm>
            <a:off x="1176865" y="1338945"/>
            <a:ext cx="6798736" cy="4686298"/>
          </a:xfrm>
        </p:spPr>
        <p:txBody>
          <a:bodyPr>
            <a:normAutofit/>
          </a:bodyPr>
          <a:lstStyle/>
          <a:p>
            <a:pPr marL="0" indent="0">
              <a:buNone/>
            </a:pPr>
            <a:r>
              <a:rPr lang="en-US" sz="1800" dirty="0">
                <a:latin typeface="Times New Roman" panose="02020603050405020304" pitchFamily="18" charset="0"/>
                <a:cs typeface="Times New Roman" panose="02020603050405020304" pitchFamily="18" charset="0"/>
              </a:rPr>
              <a:t>A specialist in diagnostic radiology presents a last link in the diagnostic chain as relevant information is being sought in support of sound diagnosis. </a:t>
            </a:r>
          </a:p>
          <a:p>
            <a:pPr marL="0" indent="0">
              <a:buNone/>
            </a:pPr>
            <a:r>
              <a:rPr lang="en-US" sz="1800" dirty="0">
                <a:latin typeface="Times New Roman" panose="02020603050405020304" pitchFamily="18" charset="0"/>
                <a:cs typeface="Times New Roman" panose="02020603050405020304" pitchFamily="18" charset="0"/>
              </a:rPr>
              <a:t>Advantages: </a:t>
            </a:r>
          </a:p>
          <a:p>
            <a:pPr marL="0" indent="0">
              <a:buNone/>
            </a:pPr>
            <a:r>
              <a:rPr lang="en-US" sz="1800" dirty="0">
                <a:latin typeface="Times New Roman" panose="02020603050405020304" pitchFamily="18" charset="0"/>
                <a:cs typeface="Times New Roman" panose="02020603050405020304" pitchFamily="18" charset="0"/>
              </a:rPr>
              <a:t>Helps in studying the internal organs of the body. </a:t>
            </a:r>
          </a:p>
          <a:p>
            <a:pPr marL="0" indent="0">
              <a:buNone/>
            </a:pPr>
            <a:r>
              <a:rPr lang="en-US" sz="1800" dirty="0">
                <a:latin typeface="Times New Roman" panose="02020603050405020304" pitchFamily="18" charset="0"/>
                <a:cs typeface="Times New Roman" panose="02020603050405020304" pitchFamily="18" charset="0"/>
              </a:rPr>
              <a:t>Doctors can be able to diagnose the cause of symptoms of a certain condition. </a:t>
            </a:r>
          </a:p>
          <a:p>
            <a:pPr marL="0" indent="0">
              <a:buNone/>
            </a:pPr>
            <a:r>
              <a:rPr lang="en-US" sz="1800" dirty="0">
                <a:latin typeface="Times New Roman" panose="02020603050405020304" pitchFamily="18" charset="0"/>
                <a:cs typeface="Times New Roman" panose="02020603050405020304" pitchFamily="18" charset="0"/>
              </a:rPr>
              <a:t>Monitoring the responses of body to treatment </a:t>
            </a:r>
          </a:p>
          <a:p>
            <a:pPr marL="0" indent="0">
              <a:buNone/>
            </a:pPr>
            <a:r>
              <a:rPr lang="en-US" sz="1800" dirty="0">
                <a:latin typeface="Times New Roman" panose="02020603050405020304" pitchFamily="18" charset="0"/>
                <a:cs typeface="Times New Roman" panose="02020603050405020304" pitchFamily="18" charset="0"/>
              </a:rPr>
              <a:t>Screening different illnesses, example colon cancer, breast cancer and heart disease. </a:t>
            </a:r>
          </a:p>
        </p:txBody>
      </p:sp>
    </p:spTree>
    <p:extLst>
      <p:ext uri="{BB962C8B-B14F-4D97-AF65-F5344CB8AC3E}">
        <p14:creationId xmlns:p14="http://schemas.microsoft.com/office/powerpoint/2010/main" xmlns="" val="2269287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702129"/>
            <a:ext cx="6798734" cy="669472"/>
          </a:xfrm>
        </p:spPr>
        <p:txBody>
          <a:bodyPr>
            <a:normAutofit/>
          </a:bodyPr>
          <a:lstStyle/>
          <a:p>
            <a:r>
              <a:rPr lang="en-US" sz="2800" dirty="0">
                <a:latin typeface="Times New Roman" panose="02020603050405020304" pitchFamily="18" charset="0"/>
                <a:cs typeface="Times New Roman" panose="02020603050405020304" pitchFamily="18" charset="0"/>
              </a:rPr>
              <a:t>Interventional radiology </a:t>
            </a:r>
          </a:p>
        </p:txBody>
      </p:sp>
      <p:sp>
        <p:nvSpPr>
          <p:cNvPr id="3" name="Content Placeholder 2">
            <a:extLst>
              <a:ext uri="{FF2B5EF4-FFF2-40B4-BE49-F238E27FC236}">
                <a16:creationId xmlns:a16="http://schemas.microsoft.com/office/drawing/2014/main" xmlns="" id="{1EB14365-A460-44BC-95E7-5E84CAA4878A}"/>
              </a:ext>
            </a:extLst>
          </p:cNvPr>
          <p:cNvSpPr>
            <a:spLocks noGrp="1"/>
          </p:cNvSpPr>
          <p:nvPr>
            <p:ph idx="1"/>
          </p:nvPr>
        </p:nvSpPr>
        <p:spPr>
          <a:xfrm>
            <a:off x="1176865" y="1583871"/>
            <a:ext cx="6798736" cy="4351261"/>
          </a:xfrm>
        </p:spPr>
        <p:txBody>
          <a:bodyPr>
            <a:normAutofit lnSpcReduction="10000"/>
          </a:bodyPr>
          <a:lstStyle/>
          <a:p>
            <a:r>
              <a:rPr lang="en-US" dirty="0">
                <a:latin typeface="Times New Roman" panose="02020603050405020304" pitchFamily="18" charset="0"/>
                <a:cs typeface="Times New Roman" panose="02020603050405020304" pitchFamily="18" charset="0"/>
              </a:rPr>
              <a:t>In interventional radiology, radiologists use CT, MRI, ultrasound and fluoroscopy in guiding procedures. </a:t>
            </a:r>
          </a:p>
          <a:p>
            <a:r>
              <a:rPr lang="en-US" dirty="0">
                <a:latin typeface="Times New Roman" panose="02020603050405020304" pitchFamily="18" charset="0"/>
                <a:cs typeface="Times New Roman" panose="02020603050405020304" pitchFamily="18" charset="0"/>
              </a:rPr>
              <a:t>Imaging helps the doctor to insert catheters , wires as well as other instruments into the body. Typically, interventional radiology allows for small incisions on the body. </a:t>
            </a:r>
          </a:p>
          <a:p>
            <a:r>
              <a:rPr lang="en-US" dirty="0">
                <a:latin typeface="Times New Roman" panose="02020603050405020304" pitchFamily="18" charset="0"/>
                <a:cs typeface="Times New Roman" panose="02020603050405020304" pitchFamily="18" charset="0"/>
              </a:rPr>
              <a:t>Helps in diagnosing and treating conditions in any body part. </a:t>
            </a:r>
          </a:p>
          <a:p>
            <a:r>
              <a:rPr lang="en-US" dirty="0">
                <a:latin typeface="Times New Roman" panose="02020603050405020304" pitchFamily="18" charset="0"/>
                <a:cs typeface="Times New Roman" panose="02020603050405020304" pitchFamily="18" charset="0"/>
              </a:rPr>
              <a:t>Often involved in the treatment of cancers, tumors and blockages. </a:t>
            </a:r>
          </a:p>
        </p:txBody>
      </p:sp>
    </p:spTree>
    <p:extLst>
      <p:ext uri="{BB962C8B-B14F-4D97-AF65-F5344CB8AC3E}">
        <p14:creationId xmlns:p14="http://schemas.microsoft.com/office/powerpoint/2010/main" xmlns="" val="1229392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604158"/>
            <a:ext cx="6798734" cy="669472"/>
          </a:xfrm>
        </p:spPr>
        <p:txBody>
          <a:bodyPr>
            <a:normAutofit/>
          </a:bodyPr>
          <a:lstStyle/>
          <a:p>
            <a:r>
              <a:rPr lang="en-US" sz="2800" dirty="0">
                <a:latin typeface="Times New Roman" panose="02020603050405020304" pitchFamily="18" charset="0"/>
                <a:cs typeface="Times New Roman" panose="02020603050405020304" pitchFamily="18" charset="0"/>
              </a:rPr>
              <a:t>Surgical </a:t>
            </a:r>
          </a:p>
        </p:txBody>
      </p:sp>
      <p:sp>
        <p:nvSpPr>
          <p:cNvPr id="3" name="Content Placeholder 2">
            <a:extLst>
              <a:ext uri="{FF2B5EF4-FFF2-40B4-BE49-F238E27FC236}">
                <a16:creationId xmlns:a16="http://schemas.microsoft.com/office/drawing/2014/main" xmlns="" id="{1EB14365-A460-44BC-95E7-5E84CAA4878A}"/>
              </a:ext>
            </a:extLst>
          </p:cNvPr>
          <p:cNvSpPr>
            <a:spLocks noGrp="1"/>
          </p:cNvSpPr>
          <p:nvPr>
            <p:ph idx="1"/>
          </p:nvPr>
        </p:nvSpPr>
        <p:spPr>
          <a:xfrm>
            <a:off x="1176865" y="1273631"/>
            <a:ext cx="6798736" cy="4661502"/>
          </a:xfrm>
        </p:spPr>
        <p:txBody>
          <a:bodyPr/>
          <a:lstStyle/>
          <a:p>
            <a:r>
              <a:rPr lang="en-US" dirty="0"/>
              <a:t>Surgical is a condition that is related to surgery and surgeons. </a:t>
            </a:r>
          </a:p>
          <a:p>
            <a:r>
              <a:rPr lang="en-US" dirty="0"/>
              <a:t>The process is characterized by extreme precision and incisiveness. </a:t>
            </a:r>
          </a:p>
          <a:p>
            <a:r>
              <a:rPr lang="en-US" dirty="0"/>
              <a:t>As a process of surgery, it is a technology that consists of physical interventions on the tissues of the body. </a:t>
            </a:r>
          </a:p>
          <a:p>
            <a:r>
              <a:rPr lang="en-US" dirty="0"/>
              <a:t>The doctors that perform the surgical procedures are called surgeons. </a:t>
            </a:r>
          </a:p>
        </p:txBody>
      </p:sp>
    </p:spTree>
    <p:extLst>
      <p:ext uri="{BB962C8B-B14F-4D97-AF65-F5344CB8AC3E}">
        <p14:creationId xmlns:p14="http://schemas.microsoft.com/office/powerpoint/2010/main" xmlns="" val="20849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669471"/>
            <a:ext cx="6798734" cy="702129"/>
          </a:xfrm>
        </p:spPr>
        <p:txBody>
          <a:bodyPr>
            <a:normAutofit/>
          </a:bodyPr>
          <a:lstStyle/>
          <a:p>
            <a:r>
              <a:rPr lang="en-US" sz="2800" dirty="0">
                <a:latin typeface="Times New Roman" panose="02020603050405020304" pitchFamily="18" charset="0"/>
                <a:cs typeface="Times New Roman" panose="02020603050405020304" pitchFamily="18" charset="0"/>
              </a:rPr>
              <a:t>Types of surgery </a:t>
            </a:r>
          </a:p>
        </p:txBody>
      </p:sp>
      <p:sp>
        <p:nvSpPr>
          <p:cNvPr id="3" name="Content Placeholder 2">
            <a:extLst>
              <a:ext uri="{FF2B5EF4-FFF2-40B4-BE49-F238E27FC236}">
                <a16:creationId xmlns:a16="http://schemas.microsoft.com/office/drawing/2014/main" xmlns="" id="{1EB14365-A460-44BC-95E7-5E84CAA4878A}"/>
              </a:ext>
            </a:extLst>
          </p:cNvPr>
          <p:cNvSpPr>
            <a:spLocks noGrp="1"/>
          </p:cNvSpPr>
          <p:nvPr>
            <p:ph idx="1"/>
          </p:nvPr>
        </p:nvSpPr>
        <p:spPr>
          <a:xfrm>
            <a:off x="1176865" y="1534887"/>
            <a:ext cx="6798736" cy="4400246"/>
          </a:xfrm>
        </p:spPr>
        <p:txBody>
          <a:bodyPr>
            <a:normAutofit/>
          </a:bodyPr>
          <a:lstStyle/>
          <a:p>
            <a:r>
              <a:rPr lang="en-US" sz="1800" dirty="0">
                <a:latin typeface="Times New Roman" panose="02020603050405020304" pitchFamily="18" charset="0"/>
                <a:cs typeface="Times New Roman" panose="02020603050405020304" pitchFamily="18" charset="0"/>
              </a:rPr>
              <a:t>There are a number of surgery which basically involves a number of surgical procedures. </a:t>
            </a:r>
            <a:endParaRPr lang="en-US" sz="1800" dirty="0" smtClean="0">
              <a:latin typeface="Times New Roman" panose="02020603050405020304" pitchFamily="18" charset="0"/>
              <a:cs typeface="Times New Roman" panose="02020603050405020304" pitchFamily="18" charset="0"/>
            </a:endParaRPr>
          </a:p>
          <a:p>
            <a:r>
              <a:rPr lang="en-US" sz="1800" dirty="0" smtClean="0">
                <a:latin typeface="Times New Roman" panose="02020603050405020304" pitchFamily="18" charset="0"/>
                <a:cs typeface="Times New Roman" panose="02020603050405020304" pitchFamily="18" charset="0"/>
              </a:rPr>
              <a:t>Semi-elective surgery </a:t>
            </a:r>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Elective surgery</a:t>
            </a:r>
          </a:p>
          <a:p>
            <a:r>
              <a:rPr lang="en-US" sz="1800" dirty="0" smtClean="0">
                <a:latin typeface="Times New Roman" panose="02020603050405020304" pitchFamily="18" charset="0"/>
                <a:cs typeface="Times New Roman" panose="02020603050405020304" pitchFamily="18" charset="0"/>
              </a:rPr>
              <a:t>Emergency surgery</a:t>
            </a:r>
          </a:p>
          <a:p>
            <a:r>
              <a:rPr lang="en-US" sz="1800" dirty="0" smtClean="0">
                <a:latin typeface="Times New Roman" panose="02020603050405020304" pitchFamily="18" charset="0"/>
                <a:cs typeface="Times New Roman" panose="02020603050405020304" pitchFamily="18" charset="0"/>
              </a:rPr>
              <a:t>Cosmetic surgery </a:t>
            </a:r>
            <a:r>
              <a:rPr lang="en-US" sz="1800" dirty="0" smtClean="0">
                <a:latin typeface="Times New Roman" panose="02020603050405020304" pitchFamily="18" charset="0"/>
                <a:cs typeface="Times New Roman" panose="02020603050405020304" pitchFamily="18" charset="0"/>
              </a:rPr>
              <a:t> </a:t>
            </a:r>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Exploratory surgery </a:t>
            </a:r>
          </a:p>
          <a:p>
            <a:r>
              <a:rPr lang="en-US" sz="1800" dirty="0" smtClean="0">
                <a:latin typeface="Times New Roman" panose="02020603050405020304" pitchFamily="18" charset="0"/>
                <a:cs typeface="Times New Roman" panose="02020603050405020304" pitchFamily="18" charset="0"/>
              </a:rPr>
              <a:t>Amputation </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55560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718458"/>
            <a:ext cx="6798734" cy="734786"/>
          </a:xfrm>
        </p:spPr>
        <p:txBody>
          <a:bodyPr>
            <a:normAutofit/>
          </a:bodyPr>
          <a:lstStyle/>
          <a:p>
            <a:r>
              <a:rPr lang="en-US" sz="2800" dirty="0">
                <a:latin typeface="Times New Roman" panose="02020603050405020304" pitchFamily="18" charset="0"/>
                <a:cs typeface="Times New Roman" panose="02020603050405020304" pitchFamily="18" charset="0"/>
              </a:rPr>
              <a:t>List of surgical procedures </a:t>
            </a:r>
          </a:p>
        </p:txBody>
      </p:sp>
      <p:sp>
        <p:nvSpPr>
          <p:cNvPr id="3" name="Content Placeholder 2">
            <a:extLst>
              <a:ext uri="{FF2B5EF4-FFF2-40B4-BE49-F238E27FC236}">
                <a16:creationId xmlns:a16="http://schemas.microsoft.com/office/drawing/2014/main" xmlns="" id="{1EB14365-A460-44BC-95E7-5E84CAA4878A}"/>
              </a:ext>
            </a:extLst>
          </p:cNvPr>
          <p:cNvSpPr>
            <a:spLocks noGrp="1"/>
          </p:cNvSpPr>
          <p:nvPr>
            <p:ph idx="1"/>
          </p:nvPr>
        </p:nvSpPr>
        <p:spPr>
          <a:xfrm>
            <a:off x="1176865" y="1714500"/>
            <a:ext cx="6798736" cy="4220633"/>
          </a:xfrm>
        </p:spPr>
        <p:txBody>
          <a:bodyPr/>
          <a:lstStyle/>
          <a:p>
            <a:r>
              <a:rPr lang="en-US" dirty="0"/>
              <a:t>There are many surgical procedures that can be performed. </a:t>
            </a:r>
          </a:p>
          <a:p>
            <a:r>
              <a:rPr lang="en-US" dirty="0"/>
              <a:t>Excision surgery</a:t>
            </a:r>
          </a:p>
          <a:p>
            <a:r>
              <a:rPr lang="en-US" dirty="0"/>
              <a:t>Procedures </a:t>
            </a:r>
            <a:r>
              <a:rPr lang="en-US" dirty="0" smtClean="0"/>
              <a:t>that involves</a:t>
            </a:r>
            <a:r>
              <a:rPr lang="en-US" dirty="0" smtClean="0"/>
              <a:t> </a:t>
            </a:r>
            <a:r>
              <a:rPr lang="en-US" dirty="0"/>
              <a:t>cutting into an organ-ending with -</a:t>
            </a:r>
            <a:r>
              <a:rPr lang="en-US" dirty="0" err="1"/>
              <a:t>onomy</a:t>
            </a:r>
            <a:endParaRPr lang="en-US" dirty="0"/>
          </a:p>
          <a:p>
            <a:r>
              <a:rPr lang="en-US" dirty="0"/>
              <a:t>Minimal invasive procedures. </a:t>
            </a:r>
          </a:p>
          <a:p>
            <a:r>
              <a:rPr lang="en-US" dirty="0"/>
              <a:t>Procedures for formation of openings that </a:t>
            </a:r>
            <a:r>
              <a:rPr lang="en-US" dirty="0" smtClean="0"/>
              <a:t>are semi-permanent or </a:t>
            </a:r>
            <a:r>
              <a:rPr lang="en-US" dirty="0" smtClean="0"/>
              <a:t>permanent. </a:t>
            </a:r>
            <a:endParaRPr lang="en-US" dirty="0"/>
          </a:p>
          <a:p>
            <a:r>
              <a:rPr lang="en-US" dirty="0"/>
              <a:t>Reconstruction and repair of damaged </a:t>
            </a:r>
          </a:p>
        </p:txBody>
      </p:sp>
    </p:spTree>
    <p:extLst>
      <p:ext uri="{BB962C8B-B14F-4D97-AF65-F5344CB8AC3E}">
        <p14:creationId xmlns:p14="http://schemas.microsoft.com/office/powerpoint/2010/main" xmlns="" val="3239557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571500"/>
            <a:ext cx="6798734" cy="620485"/>
          </a:xfrm>
        </p:spPr>
        <p:txBody>
          <a:bodyPr>
            <a:normAutofit/>
          </a:bodyPr>
          <a:lstStyle/>
          <a:p>
            <a:r>
              <a:rPr lang="en-US" sz="3200" dirty="0">
                <a:latin typeface="Times New Roman" panose="02020603050405020304" pitchFamily="18" charset="0"/>
                <a:cs typeface="Times New Roman" panose="02020603050405020304" pitchFamily="18" charset="0"/>
              </a:rPr>
              <a:t>Description of surgical procedures </a:t>
            </a:r>
          </a:p>
        </p:txBody>
      </p:sp>
      <p:sp>
        <p:nvSpPr>
          <p:cNvPr id="3" name="Content Placeholder 2">
            <a:extLst>
              <a:ext uri="{FF2B5EF4-FFF2-40B4-BE49-F238E27FC236}">
                <a16:creationId xmlns:a16="http://schemas.microsoft.com/office/drawing/2014/main" xmlns="" id="{1EB14365-A460-44BC-95E7-5E84CAA4878A}"/>
              </a:ext>
            </a:extLst>
          </p:cNvPr>
          <p:cNvSpPr>
            <a:spLocks noGrp="1"/>
          </p:cNvSpPr>
          <p:nvPr>
            <p:ph idx="1"/>
          </p:nvPr>
        </p:nvSpPr>
        <p:spPr>
          <a:xfrm>
            <a:off x="1176865" y="1306287"/>
            <a:ext cx="6798736" cy="4628846"/>
          </a:xfrm>
        </p:spPr>
        <p:txBody>
          <a:bodyPr>
            <a:normAutofit/>
          </a:bodyPr>
          <a:lstStyle/>
          <a:p>
            <a:r>
              <a:rPr lang="en-US" sz="2800" dirty="0">
                <a:latin typeface="Times New Roman" panose="02020603050405020304" pitchFamily="18" charset="0"/>
                <a:cs typeface="Times New Roman" panose="02020603050405020304" pitchFamily="18" charset="0"/>
              </a:rPr>
              <a:t>The description of the surgical procedures can be in the form of; </a:t>
            </a:r>
          </a:p>
          <a:p>
            <a:r>
              <a:rPr lang="en-US" sz="2800" dirty="0">
                <a:latin typeface="Times New Roman" panose="02020603050405020304" pitchFamily="18" charset="0"/>
                <a:cs typeface="Times New Roman" panose="02020603050405020304" pitchFamily="18" charset="0"/>
              </a:rPr>
              <a:t>Location,</a:t>
            </a:r>
          </a:p>
          <a:p>
            <a:r>
              <a:rPr lang="en-US" sz="2800" dirty="0">
                <a:latin typeface="Times New Roman" panose="02020603050405020304" pitchFamily="18" charset="0"/>
                <a:cs typeface="Times New Roman" panose="02020603050405020304" pitchFamily="18" charset="0"/>
              </a:rPr>
              <a:t>Pre-operative care and, </a:t>
            </a:r>
          </a:p>
          <a:p>
            <a:r>
              <a:rPr lang="en-US" sz="2800" dirty="0">
                <a:latin typeface="Times New Roman" panose="02020603050405020304" pitchFamily="18" charset="0"/>
                <a:cs typeface="Times New Roman" panose="02020603050405020304" pitchFamily="18" charset="0"/>
              </a:rPr>
              <a:t> Staging for surgery </a:t>
            </a:r>
          </a:p>
          <a:p>
            <a:r>
              <a:rPr lang="en-US" sz="2800" dirty="0">
                <a:latin typeface="Times New Roman" panose="02020603050405020304" pitchFamily="18" charset="0"/>
                <a:cs typeface="Times New Roman" panose="02020603050405020304" pitchFamily="18" charset="0"/>
              </a:rPr>
              <a:t>Post-operative care</a:t>
            </a:r>
          </a:p>
        </p:txBody>
      </p:sp>
    </p:spTree>
    <p:extLst>
      <p:ext uri="{BB962C8B-B14F-4D97-AF65-F5344CB8AC3E}">
        <p14:creationId xmlns:p14="http://schemas.microsoft.com/office/powerpoint/2010/main" xmlns="" val="537111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660401"/>
            <a:ext cx="6798734" cy="524932"/>
          </a:xfrm>
        </p:spPr>
        <p:txBody>
          <a:bodyPr>
            <a:normAutofit fontScale="90000"/>
          </a:bodyPr>
          <a:lstStyle/>
          <a:p>
            <a:r>
              <a:rPr lang="en-US" sz="3200" dirty="0">
                <a:latin typeface="Times New Roman" panose="02020603050405020304" pitchFamily="18" charset="0"/>
                <a:cs typeface="Times New Roman" panose="02020603050405020304" pitchFamily="18" charset="0"/>
              </a:rPr>
              <a:t>Dental </a:t>
            </a:r>
          </a:p>
        </p:txBody>
      </p:sp>
      <p:sp>
        <p:nvSpPr>
          <p:cNvPr id="3" name="Content Placeholder 2">
            <a:extLst>
              <a:ext uri="{FF2B5EF4-FFF2-40B4-BE49-F238E27FC236}">
                <a16:creationId xmlns:a16="http://schemas.microsoft.com/office/drawing/2014/main" xmlns="" id="{1EB14365-A460-44BC-95E7-5E84CAA4878A}"/>
              </a:ext>
            </a:extLst>
          </p:cNvPr>
          <p:cNvSpPr>
            <a:spLocks noGrp="1"/>
          </p:cNvSpPr>
          <p:nvPr>
            <p:ph idx="1"/>
          </p:nvPr>
        </p:nvSpPr>
        <p:spPr>
          <a:xfrm>
            <a:off x="1176865" y="1303867"/>
            <a:ext cx="6798736" cy="4631266"/>
          </a:xfrm>
        </p:spPr>
        <p:txBody>
          <a:bodyPr/>
          <a:lstStyle/>
          <a:p>
            <a:r>
              <a:rPr lang="en-US" dirty="0"/>
              <a:t>Dental is the aspect of dentistry that looks at the issues concerning the oral cavity. </a:t>
            </a:r>
          </a:p>
          <a:p>
            <a:r>
              <a:rPr lang="en-US" dirty="0"/>
              <a:t>Dental can involve surgery and thus dental surgeon is known as the dentist. </a:t>
            </a:r>
          </a:p>
          <a:p>
            <a:r>
              <a:rPr lang="en-US" dirty="0"/>
              <a:t>A dental surgeon is involved with the diagnosis, prevention and treatment of the oral cavity diseases as well as conditions. </a:t>
            </a:r>
          </a:p>
          <a:p>
            <a:r>
              <a:rPr lang="en-US" dirty="0"/>
              <a:t>Dentists help in provision of oral health services. </a:t>
            </a:r>
          </a:p>
        </p:txBody>
      </p:sp>
      <p:pic>
        <p:nvPicPr>
          <p:cNvPr id="4" name="Picture 3">
            <a:extLst>
              <a:ext uri="{FF2B5EF4-FFF2-40B4-BE49-F238E27FC236}">
                <a16:creationId xmlns:a16="http://schemas.microsoft.com/office/drawing/2014/main" xmlns="" id="{7E60797A-9DFC-494B-ABBB-B17C6768B86F}"/>
              </a:ext>
            </a:extLst>
          </p:cNvPr>
          <p:cNvPicPr>
            <a:picLocks noChangeAspect="1"/>
          </p:cNvPicPr>
          <p:nvPr/>
        </p:nvPicPr>
        <p:blipFill>
          <a:blip r:embed="rId3"/>
          <a:stretch>
            <a:fillRect/>
          </a:stretch>
        </p:blipFill>
        <p:spPr>
          <a:xfrm>
            <a:off x="1176864" y="4656667"/>
            <a:ext cx="6798736" cy="1540932"/>
          </a:xfrm>
          <a:prstGeom prst="rect">
            <a:avLst/>
          </a:prstGeom>
        </p:spPr>
      </p:pic>
    </p:spTree>
    <p:extLst>
      <p:ext uri="{BB962C8B-B14F-4D97-AF65-F5344CB8AC3E}">
        <p14:creationId xmlns:p14="http://schemas.microsoft.com/office/powerpoint/2010/main" xmlns="" val="819927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660401"/>
            <a:ext cx="6798734" cy="812799"/>
          </a:xfrm>
        </p:spPr>
        <p:txBody>
          <a:bodyPr>
            <a:normAutofit/>
          </a:bodyPr>
          <a:lstStyle/>
          <a:p>
            <a:r>
              <a:rPr lang="en-US" sz="3200" dirty="0">
                <a:latin typeface="Times New Roman" panose="02020603050405020304" pitchFamily="18" charset="0"/>
                <a:cs typeface="Times New Roman" panose="02020603050405020304" pitchFamily="18" charset="0"/>
              </a:rPr>
              <a:t>Dental surgery </a:t>
            </a:r>
          </a:p>
        </p:txBody>
      </p:sp>
      <p:sp>
        <p:nvSpPr>
          <p:cNvPr id="3" name="Content Placeholder 2">
            <a:extLst>
              <a:ext uri="{FF2B5EF4-FFF2-40B4-BE49-F238E27FC236}">
                <a16:creationId xmlns:a16="http://schemas.microsoft.com/office/drawing/2014/main" xmlns="" id="{1EB14365-A460-44BC-95E7-5E84CAA4878A}"/>
              </a:ext>
            </a:extLst>
          </p:cNvPr>
          <p:cNvSpPr>
            <a:spLocks noGrp="1"/>
          </p:cNvSpPr>
          <p:nvPr>
            <p:ph idx="1"/>
          </p:nvPr>
        </p:nvSpPr>
        <p:spPr>
          <a:xfrm>
            <a:off x="1176865" y="1659467"/>
            <a:ext cx="6798736" cy="4275665"/>
          </a:xfrm>
        </p:spPr>
        <p:txBody>
          <a:bodyPr/>
          <a:lstStyle/>
          <a:p>
            <a:r>
              <a:rPr lang="en-US" dirty="0"/>
              <a:t>Dental surgery is one of the procedures involved in  dentistry which involves the artificial modification of dentition (surgery of tooth, gum and bones of jaw). </a:t>
            </a:r>
          </a:p>
          <a:p>
            <a:r>
              <a:rPr lang="en-US" dirty="0"/>
              <a:t>There are several types of dental surgery including; </a:t>
            </a:r>
          </a:p>
          <a:p>
            <a:r>
              <a:rPr lang="en-US" dirty="0"/>
              <a:t>Endodontic- which involves surgery of the pulp </a:t>
            </a:r>
          </a:p>
          <a:p>
            <a:r>
              <a:rPr lang="en-US" dirty="0"/>
              <a:t>This is divided into root canal treatment and apicoectomy </a:t>
            </a:r>
          </a:p>
          <a:p>
            <a:r>
              <a:rPr lang="en-US" dirty="0"/>
              <a:t>Prosthodontics- this is the prosthetics of the dentals. </a:t>
            </a:r>
          </a:p>
          <a:p>
            <a:r>
              <a:rPr lang="en-US" dirty="0"/>
              <a:t>It involves the crown, veneers, bridge, and implant. </a:t>
            </a:r>
          </a:p>
        </p:txBody>
      </p:sp>
    </p:spTree>
    <p:extLst>
      <p:ext uri="{BB962C8B-B14F-4D97-AF65-F5344CB8AC3E}">
        <p14:creationId xmlns:p14="http://schemas.microsoft.com/office/powerpoint/2010/main" xmlns="" val="1069915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660401"/>
            <a:ext cx="6798734" cy="880532"/>
          </a:xfrm>
        </p:spPr>
        <p:txBody>
          <a:bodyPr>
            <a:normAutofit/>
          </a:bodyPr>
          <a:lstStyle/>
          <a:p>
            <a:r>
              <a:rPr lang="en-US" sz="3200" dirty="0">
                <a:latin typeface="Times New Roman" panose="02020603050405020304" pitchFamily="18" charset="0"/>
                <a:cs typeface="Times New Roman" panose="02020603050405020304" pitchFamily="18" charset="0"/>
              </a:rPr>
              <a:t>Professional dental care </a:t>
            </a:r>
          </a:p>
        </p:txBody>
      </p:sp>
      <p:sp>
        <p:nvSpPr>
          <p:cNvPr id="7" name="Content Placeholder 6">
            <a:extLst>
              <a:ext uri="{FF2B5EF4-FFF2-40B4-BE49-F238E27FC236}">
                <a16:creationId xmlns:a16="http://schemas.microsoft.com/office/drawing/2014/main" xmlns="" id="{ADAD7824-8F43-488F-800B-BFDA6BE679CC}"/>
              </a:ext>
            </a:extLst>
          </p:cNvPr>
          <p:cNvSpPr>
            <a:spLocks noGrp="1"/>
          </p:cNvSpPr>
          <p:nvPr>
            <p:ph idx="1"/>
          </p:nvPr>
        </p:nvSpPr>
        <p:spPr>
          <a:xfrm>
            <a:off x="1176865" y="1388533"/>
            <a:ext cx="6798736" cy="4809066"/>
          </a:xfrm>
        </p:spPr>
        <p:txBody>
          <a:bodyPr/>
          <a:lstStyle/>
          <a:p>
            <a:r>
              <a:rPr lang="en-US" dirty="0"/>
              <a:t>There needs to be a most frequent cleaning of teeth and examination other than usual. </a:t>
            </a:r>
          </a:p>
          <a:p>
            <a:r>
              <a:rPr lang="en-US" dirty="0"/>
              <a:t>Cleaning is supposed to be thorough when there are disorders to be treated or following a recent dental surgical procedure. </a:t>
            </a:r>
          </a:p>
          <a:p>
            <a:r>
              <a:rPr lang="en-US" dirty="0"/>
              <a:t>Dental implants requires to be cleaned thoroughly as well. </a:t>
            </a:r>
          </a:p>
          <a:p>
            <a:endParaRPr lang="en-US" dirty="0"/>
          </a:p>
        </p:txBody>
      </p:sp>
      <p:pic>
        <p:nvPicPr>
          <p:cNvPr id="8" name="Picture 7">
            <a:extLst>
              <a:ext uri="{FF2B5EF4-FFF2-40B4-BE49-F238E27FC236}">
                <a16:creationId xmlns:a16="http://schemas.microsoft.com/office/drawing/2014/main" xmlns="" id="{28149F0A-07C8-42C0-BADE-2342460A4CE7}"/>
              </a:ext>
            </a:extLst>
          </p:cNvPr>
          <p:cNvPicPr>
            <a:picLocks noChangeAspect="1"/>
          </p:cNvPicPr>
          <p:nvPr/>
        </p:nvPicPr>
        <p:blipFill>
          <a:blip r:embed="rId3" cstate="print"/>
          <a:stretch>
            <a:fillRect/>
          </a:stretch>
        </p:blipFill>
        <p:spPr>
          <a:xfrm>
            <a:off x="1176864" y="4468283"/>
            <a:ext cx="3175003" cy="2002367"/>
          </a:xfrm>
          <a:prstGeom prst="rect">
            <a:avLst/>
          </a:prstGeom>
        </p:spPr>
      </p:pic>
      <p:pic>
        <p:nvPicPr>
          <p:cNvPr id="9" name="Picture 8">
            <a:extLst>
              <a:ext uri="{FF2B5EF4-FFF2-40B4-BE49-F238E27FC236}">
                <a16:creationId xmlns:a16="http://schemas.microsoft.com/office/drawing/2014/main" xmlns="" id="{BCFA0D46-D202-460C-873E-6EBF2E800F3C}"/>
              </a:ext>
            </a:extLst>
          </p:cNvPr>
          <p:cNvPicPr>
            <a:picLocks noChangeAspect="1"/>
          </p:cNvPicPr>
          <p:nvPr/>
        </p:nvPicPr>
        <p:blipFill>
          <a:blip r:embed="rId4"/>
          <a:stretch>
            <a:fillRect/>
          </a:stretch>
        </p:blipFill>
        <p:spPr>
          <a:xfrm>
            <a:off x="4351867" y="4013200"/>
            <a:ext cx="4267200" cy="2360083"/>
          </a:xfrm>
          <a:prstGeom prst="rect">
            <a:avLst/>
          </a:prstGeom>
        </p:spPr>
      </p:pic>
    </p:spTree>
    <p:extLst>
      <p:ext uri="{BB962C8B-B14F-4D97-AF65-F5344CB8AC3E}">
        <p14:creationId xmlns:p14="http://schemas.microsoft.com/office/powerpoint/2010/main" xmlns="" val="2282599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90F32-9C0D-4CCB-BAA8-E39FAED582B7}"/>
              </a:ext>
            </a:extLst>
          </p:cNvPr>
          <p:cNvSpPr>
            <a:spLocks noGrp="1"/>
          </p:cNvSpPr>
          <p:nvPr>
            <p:ph type="title"/>
          </p:nvPr>
        </p:nvSpPr>
        <p:spPr>
          <a:xfrm>
            <a:off x="1176866" y="660401"/>
            <a:ext cx="6798734" cy="880532"/>
          </a:xfrm>
        </p:spPr>
        <p:txBody>
          <a:bodyPr>
            <a:normAutofit/>
          </a:bodyPr>
          <a:lstStyle/>
          <a:p>
            <a:r>
              <a:rPr lang="en-US" sz="3200" dirty="0">
                <a:latin typeface="Times New Roman" panose="02020603050405020304" pitchFamily="18" charset="0"/>
                <a:cs typeface="Times New Roman" panose="02020603050405020304" pitchFamily="18" charset="0"/>
              </a:rPr>
              <a:t>References </a:t>
            </a:r>
          </a:p>
        </p:txBody>
      </p:sp>
      <p:sp>
        <p:nvSpPr>
          <p:cNvPr id="7" name="Content Placeholder 6">
            <a:extLst>
              <a:ext uri="{FF2B5EF4-FFF2-40B4-BE49-F238E27FC236}">
                <a16:creationId xmlns:a16="http://schemas.microsoft.com/office/drawing/2014/main" xmlns="" id="{ADAD7824-8F43-488F-800B-BFDA6BE679CC}"/>
              </a:ext>
            </a:extLst>
          </p:cNvPr>
          <p:cNvSpPr>
            <a:spLocks noGrp="1"/>
          </p:cNvSpPr>
          <p:nvPr>
            <p:ph idx="1"/>
          </p:nvPr>
        </p:nvSpPr>
        <p:spPr>
          <a:xfrm>
            <a:off x="1176865" y="1388533"/>
            <a:ext cx="6798736" cy="4809066"/>
          </a:xfrm>
        </p:spPr>
        <p:txBody>
          <a:bodyPr>
            <a:normAutofit fontScale="92500" lnSpcReduction="20000"/>
          </a:bodyPr>
          <a:lstStyle/>
          <a:p>
            <a:r>
              <a:rPr lang="en-US" dirty="0"/>
              <a:t>Claydon NC (2008). "Current concepts in toothbrushing and interdental cleaning". </a:t>
            </a:r>
            <a:r>
              <a:rPr lang="en-US" i="1" dirty="0"/>
              <a:t>Periodontology 2000</a:t>
            </a:r>
            <a:r>
              <a:rPr lang="en-US" dirty="0"/>
              <a:t>. </a:t>
            </a:r>
            <a:r>
              <a:rPr lang="en-US" b="1" dirty="0"/>
              <a:t>48</a:t>
            </a:r>
            <a:r>
              <a:rPr lang="en-US" dirty="0"/>
              <a:t>: 10–22.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Darby M, Walsh MM (2010). </a:t>
            </a:r>
            <a:r>
              <a:rPr lang="en-US" i="1" dirty="0">
                <a:latin typeface="Times New Roman" panose="02020603050405020304" pitchFamily="18" charset="0"/>
                <a:cs typeface="Times New Roman" panose="02020603050405020304" pitchFamily="18" charset="0"/>
              </a:rPr>
              <a:t>Procedures Manual to Accompany Dental Hygiene: Theory and Practice</a:t>
            </a:r>
            <a:r>
              <a:rPr lang="en-US" dirty="0">
                <a:latin typeface="Times New Roman" panose="02020603050405020304" pitchFamily="18" charset="0"/>
                <a:cs typeface="Times New Roman" panose="02020603050405020304" pitchFamily="18" charset="0"/>
              </a:rPr>
              <a:t>. St. Louis, Mo.: Saunders/Elsevier.</a:t>
            </a:r>
          </a:p>
          <a:p>
            <a:r>
              <a:rPr lang="en-US" dirty="0" err="1">
                <a:solidFill>
                  <a:schemeClr val="tx1"/>
                </a:solidFill>
                <a:latin typeface="Times New Roman" panose="02020603050405020304" pitchFamily="18" charset="0"/>
                <a:cs typeface="Times New Roman" panose="02020603050405020304" pitchFamily="18" charset="0"/>
              </a:rPr>
              <a:t>Lemos</a:t>
            </a:r>
            <a:r>
              <a:rPr lang="en-US" dirty="0">
                <a:solidFill>
                  <a:schemeClr val="tx1"/>
                </a:solidFill>
                <a:latin typeface="Times New Roman" panose="02020603050405020304" pitchFamily="18" charset="0"/>
                <a:cs typeface="Times New Roman" panose="02020603050405020304" pitchFamily="18" charset="0"/>
              </a:rPr>
              <a:t> P, Jarrett P, Philip B, eds. (2006). </a:t>
            </a:r>
            <a:r>
              <a:rPr lang="en-US" i="1" dirty="0">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Day surgery: development and practice</a:t>
            </a:r>
            <a:r>
              <a:rPr lang="en-US" dirty="0">
                <a:solidFill>
                  <a:schemeClr val="tx1"/>
                </a:solidFill>
                <a:latin typeface="Times New Roman" panose="02020603050405020304" pitchFamily="18" charset="0"/>
                <a:cs typeface="Times New Roman" panose="02020603050405020304" pitchFamily="18" charset="0"/>
              </a:rPr>
              <a:t> (PDF). London: International Association for Ambulatory Surgery. </a:t>
            </a:r>
            <a:r>
              <a:rPr lang="en-US" dirty="0">
                <a:solidFill>
                  <a:schemeClr val="tx1"/>
                </a:solidFill>
                <a:latin typeface="Times New Roman" panose="02020603050405020304" pitchFamily="18" charset="0"/>
                <a:cs typeface="Times New Roman" panose="02020603050405020304" pitchFamily="18" charset="0"/>
                <a:hlinkClick r:id="rId4" tooltip="International Standard Book Number">
                  <a:extLst>
                    <a:ext uri="{A12FA001-AC4F-418D-AE19-62706E023703}">
                      <ahyp:hlinkClr xmlns:ahyp="http://schemas.microsoft.com/office/drawing/2018/hyperlinkcolor" xmlns="" val="tx"/>
                    </a:ext>
                  </a:extLst>
                </a:hlinkClick>
              </a:rPr>
              <a:t>ISBN</a:t>
            </a:r>
            <a:r>
              <a:rPr lang="en-US"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hlinkClick r:id="rId5" tooltip="Special:BookSources/978-989-20-0234-7">
                  <a:extLst>
                    <a:ext uri="{A12FA001-AC4F-418D-AE19-62706E023703}">
                      <ahyp:hlinkClr xmlns:ahyp="http://schemas.microsoft.com/office/drawing/2018/hyperlinkcolor" xmlns="" val="tx"/>
                    </a:ext>
                  </a:extLst>
                </a:hlinkClick>
              </a:rPr>
              <a:t>978-989-20-0234-7</a:t>
            </a:r>
            <a:r>
              <a:rPr lang="en-US" dirty="0">
                <a:solidFill>
                  <a:schemeClr val="tx1"/>
                </a:solidFill>
                <a:latin typeface="Times New Roman" panose="02020603050405020304" pitchFamily="18" charset="0"/>
                <a:cs typeface="Times New Roman" panose="02020603050405020304" pitchFamily="18" charset="0"/>
              </a:rPr>
              <a:t>.</a:t>
            </a:r>
          </a:p>
          <a:p>
            <a:r>
              <a:rPr lang="en-US" dirty="0"/>
              <a:t>Mettler FA Jr. Introduction. In: Mettler FA Jr, ed. </a:t>
            </a:r>
            <a:r>
              <a:rPr lang="en-US" i="1" dirty="0"/>
              <a:t>Essentials of Radiology</a:t>
            </a:r>
            <a:r>
              <a:rPr lang="en-US" dirty="0"/>
              <a:t>. 3rd ed. Philadelphia, PA: Elsevier Saunders; </a:t>
            </a:r>
            <a:r>
              <a:rPr lang="en-US" dirty="0" err="1"/>
              <a:t>2014:chap</a:t>
            </a:r>
            <a:r>
              <a:rPr lang="en-US" dirty="0"/>
              <a:t> 1.</a:t>
            </a:r>
          </a:p>
          <a:p>
            <a:r>
              <a:rPr lang="en-US" dirty="0"/>
              <a:t>Watson N. General notes. In: Watson N, ed. </a:t>
            </a:r>
            <a:r>
              <a:rPr lang="en-US" i="1" dirty="0"/>
              <a:t>Chapman &amp; </a:t>
            </a:r>
            <a:r>
              <a:rPr lang="en-US" i="1" dirty="0" err="1"/>
              <a:t>Nakielny's</a:t>
            </a:r>
            <a:r>
              <a:rPr lang="en-US" i="1" dirty="0"/>
              <a:t> Guide to Radiological Procedures</a:t>
            </a:r>
            <a:r>
              <a:rPr lang="en-US" dirty="0"/>
              <a:t>. 6th ed. Philadelphia, PA: Elsevier; </a:t>
            </a:r>
            <a:r>
              <a:rPr lang="en-US" dirty="0" err="1"/>
              <a:t>2014:chap</a:t>
            </a:r>
            <a:r>
              <a:rPr lang="en-US" dirty="0"/>
              <a:t> 1.</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8143056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430</TotalTime>
  <Words>1689</Words>
  <Application>Microsoft Office PowerPoint</Application>
  <PresentationFormat>On-screen Show (4:3)</PresentationFormat>
  <Paragraphs>93</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Organic</vt:lpstr>
      <vt:lpstr>Running head: Information Systems </vt:lpstr>
      <vt:lpstr>Radiology </vt:lpstr>
      <vt:lpstr>Diagnostic radiology </vt:lpstr>
      <vt:lpstr>Interventional radiology </vt:lpstr>
      <vt:lpstr>Surgical </vt:lpstr>
      <vt:lpstr>Types of surgery </vt:lpstr>
      <vt:lpstr>List of surgical procedures </vt:lpstr>
      <vt:lpstr>Description of surgical procedures </vt:lpstr>
      <vt:lpstr>Dental </vt:lpstr>
      <vt:lpstr>Dental surgery </vt:lpstr>
      <vt:lpstr>Professional dental care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ANTONY BJ</cp:lastModifiedBy>
  <cp:revision>22</cp:revision>
  <dcterms:created xsi:type="dcterms:W3CDTF">2019-06-30T16:13:52Z</dcterms:created>
  <dcterms:modified xsi:type="dcterms:W3CDTF">2019-07-01T07:03:53Z</dcterms:modified>
</cp:coreProperties>
</file>